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5" r:id="rId2"/>
    <p:sldId id="331" r:id="rId3"/>
    <p:sldId id="333" r:id="rId4"/>
    <p:sldId id="300" r:id="rId5"/>
    <p:sldId id="302" r:id="rId6"/>
    <p:sldId id="301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19" r:id="rId22"/>
    <p:sldId id="320" r:id="rId23"/>
    <p:sldId id="317" r:id="rId24"/>
    <p:sldId id="318" r:id="rId25"/>
    <p:sldId id="321" r:id="rId26"/>
    <p:sldId id="322" r:id="rId27"/>
    <p:sldId id="323" r:id="rId28"/>
    <p:sldId id="324" r:id="rId29"/>
    <p:sldId id="325" r:id="rId30"/>
    <p:sldId id="326" r:id="rId31"/>
    <p:sldId id="327" r:id="rId32"/>
    <p:sldId id="328" r:id="rId33"/>
    <p:sldId id="329" r:id="rId34"/>
    <p:sldId id="330" r:id="rId35"/>
    <p:sldId id="332" r:id="rId36"/>
    <p:sldId id="297" r:id="rId3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0000"/>
    <a:srgbClr val="0000FF"/>
    <a:srgbClr val="6600CC"/>
    <a:srgbClr val="CCFF33"/>
    <a:srgbClr val="FFCCFF"/>
    <a:srgbClr val="660066"/>
    <a:srgbClr val="CC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rednji slog 2 – poudarek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660"/>
  </p:normalViewPr>
  <p:slideViewPr>
    <p:cSldViewPr>
      <p:cViewPr varScale="1">
        <p:scale>
          <a:sx n="102" d="100"/>
          <a:sy n="102" d="100"/>
        </p:scale>
        <p:origin x="-1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667000"/>
            <a:ext cx="9144000" cy="552450"/>
          </a:xfrm>
        </p:spPr>
        <p:txBody>
          <a:bodyPr/>
          <a:lstStyle>
            <a:lvl1pPr algn="ctr">
              <a:defRPr sz="4800">
                <a:ln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276600"/>
            <a:ext cx="9144000" cy="3810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sl-SI" smtClean="0"/>
              <a:t>Kliknite, če želite urediti slog podnaslova matrice</a:t>
            </a: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0" y="6689725"/>
            <a:ext cx="2133600" cy="16827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pPr>
              <a:defRPr/>
            </a:pPr>
            <a:fld id="{86984830-F532-4D0A-93D7-A9EF425EF039}" type="datetimeFigureOut">
              <a:rPr lang="sl-SI" smtClean="0"/>
              <a:pPr>
                <a:defRPr/>
              </a:pPr>
              <a:t>20.10.2015</a:t>
            </a:fld>
            <a:endParaRPr lang="sl-SI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89725"/>
            <a:ext cx="2133600" cy="16827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pPr>
              <a:defRPr/>
            </a:pPr>
            <a:fld id="{118D720C-C43F-421B-83E4-048CA4F8BC8E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84830-F532-4D0A-93D7-A9EF425EF039}" type="datetimeFigureOut">
              <a:rPr lang="sl-SI" smtClean="0"/>
              <a:pPr>
                <a:defRPr/>
              </a:pPr>
              <a:t>20.10.2015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D720C-C43F-421B-83E4-048CA4F8BC8E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bg>
      <p:bgPr>
        <a:blipFill dpi="0" rotWithShape="0">
          <a:blip r:embed="rId2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84830-F532-4D0A-93D7-A9EF425EF039}" type="datetimeFigureOut">
              <a:rPr lang="sl-SI" smtClean="0"/>
              <a:pPr>
                <a:defRPr/>
              </a:pPr>
              <a:t>20.10.2015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D720C-C43F-421B-83E4-048CA4F8BC8E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2200" y="381000"/>
            <a:ext cx="1676400" cy="5943600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943600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84830-F532-4D0A-93D7-A9EF425EF039}" type="datetimeFigureOut">
              <a:rPr lang="sl-SI" smtClean="0"/>
              <a:pPr>
                <a:defRPr/>
              </a:pPr>
              <a:t>20.10.2015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D720C-C43F-421B-83E4-048CA4F8BC8E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med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besedilo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457200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838200"/>
            <a:ext cx="4114800" cy="5486400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114800" cy="5486400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661150"/>
            <a:ext cx="2133600" cy="1968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84830-F532-4D0A-93D7-A9EF425EF039}" type="datetimeFigureOut">
              <a:rPr lang="sl-SI" smtClean="0"/>
              <a:pPr>
                <a:defRPr/>
              </a:pPr>
              <a:t>20.10.2015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689725"/>
            <a:ext cx="2895600" cy="1682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689725"/>
            <a:ext cx="2133600" cy="136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D720C-C43F-421B-83E4-048CA4F8BC8E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med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slov in 4 vseb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81000" y="381000"/>
            <a:ext cx="8382000" cy="457200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838200"/>
            <a:ext cx="4114800" cy="2667000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838200"/>
            <a:ext cx="4114800" cy="2667000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81000" y="3657600"/>
            <a:ext cx="4114800" cy="2667000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657600"/>
            <a:ext cx="4114800" cy="2667000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0" y="6661150"/>
            <a:ext cx="2133600" cy="1968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84830-F532-4D0A-93D7-A9EF425EF039}" type="datetimeFigureOut">
              <a:rPr lang="sl-SI" smtClean="0"/>
              <a:pPr>
                <a:defRPr/>
              </a:pPr>
              <a:t>20.10.2015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689725"/>
            <a:ext cx="2895600" cy="1682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10400" y="6689725"/>
            <a:ext cx="2133600" cy="136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D720C-C43F-421B-83E4-048CA4F8BC8E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84830-F532-4D0A-93D7-A9EF425EF039}" type="datetimeFigureOut">
              <a:rPr lang="sl-SI" smtClean="0"/>
              <a:pPr>
                <a:defRPr/>
              </a:pPr>
              <a:t>20.10.2015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D720C-C43F-421B-83E4-048CA4F8BC8E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lava odseka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43125"/>
            <a:ext cx="7772400" cy="1362075"/>
          </a:xfrm>
        </p:spPr>
        <p:txBody>
          <a:bodyPr anchor="t"/>
          <a:lstStyle>
            <a:lvl1pPr algn="ctr">
              <a:defRPr lang="en-US" sz="4800" dirty="0" smtClean="0">
                <a:ln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84830-F532-4D0A-93D7-A9EF425EF039}" type="datetimeFigureOut">
              <a:rPr lang="sl-SI" smtClean="0"/>
              <a:pPr>
                <a:defRPr/>
              </a:pPr>
              <a:t>20.10.2015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D720C-C43F-421B-83E4-048CA4F8BC8E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295400"/>
            <a:ext cx="3200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200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84830-F532-4D0A-93D7-A9EF425EF039}" type="datetimeFigureOut">
              <a:rPr lang="sl-SI" smtClean="0"/>
              <a:pPr>
                <a:defRPr/>
              </a:pPr>
              <a:t>20.10.2015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D720C-C43F-421B-83E4-048CA4F8BC8E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84830-F532-4D0A-93D7-A9EF425EF039}" type="datetimeFigureOut">
              <a:rPr lang="sl-SI" smtClean="0"/>
              <a:pPr>
                <a:defRPr/>
              </a:pPr>
              <a:t>20.10.2015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D720C-C43F-421B-83E4-048CA4F8BC8E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84830-F532-4D0A-93D7-A9EF425EF039}" type="datetimeFigureOut">
              <a:rPr lang="sl-SI" smtClean="0"/>
              <a:pPr>
                <a:defRPr/>
              </a:pPr>
              <a:t>20.10.2015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D720C-C43F-421B-83E4-048CA4F8BC8E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84830-F532-4D0A-93D7-A9EF425EF039}" type="datetimeFigureOut">
              <a:rPr lang="sl-SI" smtClean="0"/>
              <a:pPr>
                <a:defRPr/>
              </a:pPr>
              <a:t>20.10.2015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D720C-C43F-421B-83E4-048CA4F8BC8E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84830-F532-4D0A-93D7-A9EF425EF039}" type="datetimeFigureOut">
              <a:rPr lang="sl-SI" smtClean="0"/>
              <a:pPr>
                <a:defRPr/>
              </a:pPr>
              <a:t>20.10.2015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D720C-C43F-421B-83E4-048CA4F8BC8E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19200"/>
            <a:ext cx="2093913" cy="1009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4273550" cy="4906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2286000"/>
            <a:ext cx="2093913" cy="3840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84830-F532-4D0A-93D7-A9EF425EF039}" type="datetimeFigureOut">
              <a:rPr lang="sl-SI" smtClean="0"/>
              <a:pPr>
                <a:defRPr/>
              </a:pPr>
              <a:t>20.10.2015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D720C-C43F-421B-83E4-048CA4F8BC8E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6858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371600"/>
            <a:ext cx="655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61150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364ABAD8-AC38-4789-8D3B-6195D66CF8FB}" type="datetimeFigureOut">
              <a:rPr lang="sl-SI" smtClean="0"/>
              <a:pPr>
                <a:defRPr/>
              </a:pPr>
              <a:t>20.10.2015</a:t>
            </a:fld>
            <a:endParaRPr lang="sl-S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89725"/>
            <a:ext cx="2895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89725"/>
            <a:ext cx="21336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03D0CDA9-4EC0-42F3-A526-AB7DFE7D58F7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transition spd="med"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200000"/>
        <a:defRPr sz="2400" b="1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200000"/>
        <a:defRPr sz="2000" b="1">
          <a:solidFill>
            <a:schemeClr val="accent2">
              <a:lumMod val="75000"/>
            </a:schemeClr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200000"/>
        <a:defRPr b="1">
          <a:solidFill>
            <a:schemeClr val="accent2">
              <a:lumMod val="75000"/>
            </a:schemeClr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accent2">
              <a:lumMod val="75000"/>
            </a:schemeClr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accent2">
              <a:lumMod val="75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trokoskop.si/main/cat/71" TargetMode="External"/><Relationship Id="rId2" Type="http://schemas.openxmlformats.org/officeDocument/2006/relationships/hyperlink" Target="http://www.zupca.ne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otroci.org/" TargetMode="External"/><Relationship Id="rId4" Type="http://schemas.openxmlformats.org/officeDocument/2006/relationships/hyperlink" Target="http://www.e-um.si/index.php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enska.si/vip/domaca-scena/najljubse-pesmi-toneta-pavcka-po-izboru-urednistva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>
          <a:xfrm>
            <a:off x="1763688" y="1124744"/>
            <a:ext cx="597666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sl-SI" sz="3600" b="1" dirty="0" smtClean="0">
              <a:solidFill>
                <a:srgbClr val="002060"/>
              </a:solidFill>
            </a:endParaRPr>
          </a:p>
          <a:p>
            <a:pPr algn="ctr"/>
            <a:endParaRPr lang="sl-SI" sz="3600" b="1" dirty="0" smtClean="0">
              <a:solidFill>
                <a:srgbClr val="002060"/>
              </a:solidFill>
            </a:endParaRPr>
          </a:p>
          <a:p>
            <a:pPr algn="ctr"/>
            <a:r>
              <a:rPr lang="sl-SI" sz="4400" b="1" dirty="0" smtClean="0">
                <a:solidFill>
                  <a:srgbClr val="FF0000"/>
                </a:solidFill>
              </a:rPr>
              <a:t>UČNE STRATEGIJE</a:t>
            </a:r>
            <a:r>
              <a:rPr lang="sl-SI" sz="3600" b="1" dirty="0" smtClean="0">
                <a:solidFill>
                  <a:srgbClr val="FF0000"/>
                </a:solidFill>
              </a:rPr>
              <a:t>, </a:t>
            </a:r>
          </a:p>
          <a:p>
            <a:pPr algn="ctr"/>
            <a:r>
              <a:rPr lang="sl-SI" sz="3600" b="1" dirty="0" smtClean="0">
                <a:solidFill>
                  <a:srgbClr val="FF0000"/>
                </a:solidFill>
              </a:rPr>
              <a:t>s katerimi lahko starš pomaga otroku</a:t>
            </a:r>
          </a:p>
          <a:p>
            <a:pPr algn="ctr"/>
            <a:endParaRPr lang="sl-SI" sz="3600" b="1" dirty="0" smtClean="0">
              <a:solidFill>
                <a:srgbClr val="002060"/>
              </a:solidFill>
            </a:endParaRPr>
          </a:p>
          <a:p>
            <a:pPr algn="ctr"/>
            <a:endParaRPr lang="sl-SI" sz="2000" b="1" dirty="0" smtClean="0">
              <a:solidFill>
                <a:srgbClr val="002060"/>
              </a:solidFill>
            </a:endParaRPr>
          </a:p>
          <a:p>
            <a:pPr algn="ctr"/>
            <a:endParaRPr lang="sl-SI" sz="2000" b="1" dirty="0" smtClean="0">
              <a:solidFill>
                <a:srgbClr val="002060"/>
              </a:solidFill>
            </a:endParaRPr>
          </a:p>
          <a:p>
            <a:pPr algn="ctr"/>
            <a:r>
              <a:rPr lang="sl-SI" sz="1200" b="1" dirty="0" smtClean="0">
                <a:solidFill>
                  <a:srgbClr val="00B050"/>
                </a:solidFill>
              </a:rPr>
              <a:t>Pripravila: Mojca Bauman Kralj, prof.,</a:t>
            </a:r>
          </a:p>
          <a:p>
            <a:pPr algn="ctr"/>
            <a:r>
              <a:rPr lang="sl-SI" sz="1200" b="1" dirty="0" smtClean="0">
                <a:solidFill>
                  <a:srgbClr val="00B050"/>
                </a:solidFill>
              </a:rPr>
              <a:t>                 šolska svetovalna delavka</a:t>
            </a:r>
            <a:endParaRPr lang="sl-SI" sz="12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0"/>
            <a:ext cx="83058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259632" y="1052736"/>
            <a:ext cx="6480720" cy="4896544"/>
          </a:xfrm>
        </p:spPr>
        <p:txBody>
          <a:bodyPr/>
          <a:lstStyle/>
          <a:p>
            <a:pPr>
              <a:buSzPct val="150000"/>
              <a:buFont typeface="Wingdings" pitchFamily="2" charset="2"/>
              <a:buChar char="ü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 otroka moramo </a:t>
            </a:r>
            <a:r>
              <a:rPr lang="sl-SI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imeti čas 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tudi takrat, ko se ne uči, ko nas ne prosi izrecno, da bi mu pomagali.</a:t>
            </a:r>
          </a:p>
          <a:p>
            <a:pPr>
              <a:buSzPct val="150000"/>
            </a:pPr>
            <a:endParaRPr lang="sl-SI" sz="105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SzPct val="150000"/>
              <a:buFont typeface="Wingdings" pitchFamily="2" charset="2"/>
              <a:buChar char="ü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Imejmo otroka radi tudi takrat, ko ne prinaša iz šole dobrih ocen.</a:t>
            </a:r>
          </a:p>
          <a:p>
            <a:pPr>
              <a:buSzPct val="150000"/>
            </a:pPr>
            <a:endParaRPr lang="sl-SI" sz="105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SzPct val="150000"/>
              <a:buFont typeface="Wingdings" pitchFamily="2" charset="2"/>
              <a:buChar char="ü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Občasno obiščimo otrokovega </a:t>
            </a:r>
            <a:r>
              <a:rPr lang="sl-SI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razrednika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da nam pove, kakšen je otrokov uspeh, kaj opaža, prosimo ga za nasvet …</a:t>
            </a:r>
            <a:endParaRPr lang="en-GB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295400" y="692696"/>
            <a:ext cx="6553200" cy="5328592"/>
          </a:xfrm>
        </p:spPr>
        <p:txBody>
          <a:bodyPr/>
          <a:lstStyle/>
          <a:p>
            <a:r>
              <a:rPr lang="sl-SI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Ravnanje, ki ga odsvetujemo:</a:t>
            </a:r>
          </a:p>
          <a:p>
            <a:pPr>
              <a:buFont typeface="Arial" charset="0"/>
              <a:buChar char="•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 obremenjujmo otroka s </a:t>
            </a:r>
            <a:r>
              <a:rPr lang="sl-SI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pretiranim učenjem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saj mu lahko zmanjšamo voljo do učenja in vzbudimo odpor do šole.</a:t>
            </a:r>
          </a:p>
          <a:p>
            <a:pPr>
              <a:buFont typeface="Arial" charset="0"/>
              <a:buChar char="•"/>
            </a:pPr>
            <a:r>
              <a:rPr lang="sl-SI" b="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 kaznujmo 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otroka s podaljševanjem učnega časa in povečevanjem učne obremenitve.</a:t>
            </a:r>
          </a:p>
          <a:p>
            <a:pPr>
              <a:buFont typeface="Arial" charset="0"/>
              <a:buChar char="•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 dopovedujmo otroku, da </a:t>
            </a:r>
            <a:r>
              <a:rPr lang="sl-SI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je len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da </a:t>
            </a:r>
            <a:r>
              <a:rPr lang="sl-SI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ni odgovoren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 s stalnim grajanjem in zmerjanjem dosežemo, da otrok resnično izgubi zaupanje vase, sprejme naše </a:t>
            </a:r>
          </a:p>
          <a:p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razlage in postane ravno tak, </a:t>
            </a:r>
          </a:p>
          <a:p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kakršnega si ne želimo.</a:t>
            </a:r>
          </a:p>
          <a:p>
            <a:pPr>
              <a:buFont typeface="Arial" charset="0"/>
              <a:buChar char="•"/>
            </a:pPr>
            <a:endParaRPr lang="sl-SI" b="0" dirty="0" smtClean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endParaRPr lang="sl-SI" b="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ü"/>
            </a:pPr>
            <a:endParaRPr lang="en-GB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87624" y="0"/>
            <a:ext cx="8305800" cy="457200"/>
          </a:xfrm>
        </p:spPr>
        <p:txBody>
          <a:bodyPr/>
          <a:lstStyle/>
          <a:p>
            <a:endParaRPr lang="en-GB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03648" y="1124744"/>
            <a:ext cx="6408712" cy="496855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Izogibajmo se </a:t>
            </a:r>
            <a:r>
              <a:rPr lang="sl-SI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sramotenju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(npr. </a:t>
            </a:r>
            <a:r>
              <a:rPr lang="sl-SI" b="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 tebe nikoli nič ne bo; si neumen; zabit …).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sl-SI" b="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 posmehujmo 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 otroku.</a:t>
            </a:r>
          </a:p>
          <a:p>
            <a:pPr>
              <a:buFont typeface="Arial" pitchFamily="34" charset="0"/>
              <a:buChar char="•"/>
            </a:pPr>
            <a:r>
              <a:rPr lang="sl-SI" b="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 primerjajmo 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otroka z njegovim uspešnim bratom ali sestro, ali z uspešnim sosedovim otrokom; otroku tako povečujemo občutek, kako zaostaja za njimi in mu jemljemo pogum.</a:t>
            </a:r>
          </a:p>
          <a:p>
            <a:pPr>
              <a:buFont typeface="Arial" pitchFamily="34" charset="0"/>
              <a:buChar char="•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Razburjenega in utrujenega otroka </a:t>
            </a:r>
            <a:r>
              <a:rPr lang="sl-SI" b="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 silimo k učenju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en-GB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9632" y="0"/>
            <a:ext cx="8305800" cy="4572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259632" y="1268760"/>
            <a:ext cx="6553200" cy="443366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 bodimo otroku </a:t>
            </a:r>
            <a:r>
              <a:rPr lang="sl-SI" b="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nadležni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kadar se uči (ne opozarjajmo ga kar naprej, ne pridigajmo mu in ne bodimo preveč vsiljivi).</a:t>
            </a:r>
          </a:p>
          <a:p>
            <a:pPr>
              <a:buFont typeface="Arial" pitchFamily="34" charset="0"/>
              <a:buChar char="•"/>
            </a:pPr>
            <a:endParaRPr lang="sl-SI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sl-SI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AutoShape 2" descr="Rezultat iskanja slik za učenje otr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2" name="AutoShape 4" descr="Rezultat iskanja slik za učenje otr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4" name="AutoShape 6" descr="Rezultat iskanja slik za učenje otr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60" name="Picture 12" descr="Ucenje italijanski zdaj eden od njegovih svojega otroka v v ucenje italijanskeg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068960"/>
            <a:ext cx="2376264" cy="2376265"/>
          </a:xfrm>
          <a:prstGeom prst="rect">
            <a:avLst/>
          </a:prstGeom>
          <a:noFill/>
        </p:spPr>
      </p:pic>
      <p:sp>
        <p:nvSpPr>
          <p:cNvPr id="8" name="Pravokotnik 7"/>
          <p:cNvSpPr/>
          <p:nvPr/>
        </p:nvSpPr>
        <p:spPr>
          <a:xfrm>
            <a:off x="2627784" y="5445224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600" dirty="0" smtClean="0"/>
              <a:t>https://www.google.si/search?q=u%C4%8Denje+otrok&amp;biw=1024&amp;bih=746&amp;source=lnms&amp;tbm=isch&amp;sa=X&amp;ved=0CAYQ_AUoAWoVChMIxNjSsdjQyAIVJpZyCh3yCAjm#imgrc=3agBtdRtDDcFRM%3A</a:t>
            </a:r>
            <a:endParaRPr lang="en-GB" sz="6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305800" cy="457200"/>
          </a:xfrm>
        </p:spPr>
        <p:txBody>
          <a:bodyPr/>
          <a:lstStyle/>
          <a:p>
            <a:pPr algn="ctr"/>
            <a:r>
              <a:rPr lang="sl-SI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 KAJ NAJ BOMO STARŠI POZORNI?</a:t>
            </a:r>
            <a:endParaRPr lang="en-GB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115616" y="2276872"/>
            <a:ext cx="6553200" cy="3744416"/>
          </a:xfrm>
        </p:spPr>
        <p:txBody>
          <a:bodyPr/>
          <a:lstStyle/>
          <a:p>
            <a:pPr algn="ctr"/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Pomembno je, kako otrokom v </a:t>
            </a:r>
            <a:r>
              <a:rPr lang="sl-SI" b="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razredu </a:t>
            </a:r>
          </a:p>
          <a:p>
            <a:pPr algn="ctr"/>
            <a:r>
              <a:rPr lang="sl-SI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predstavimo šolo in delo v šoli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ctr"/>
            <a:endParaRPr lang="sl-SI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kot </a:t>
            </a:r>
            <a:r>
              <a:rPr lang="sl-SI" b="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stresno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delo         kot </a:t>
            </a:r>
            <a:r>
              <a:rPr lang="sl-SI" b="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zanimivo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delo</a:t>
            </a:r>
          </a:p>
          <a:p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</a:t>
            </a:r>
          </a:p>
          <a:p>
            <a:pPr algn="ctr"/>
            <a:endParaRPr lang="sl-SI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l-SI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TAKO JO BODO DOŽIVLJALI V </a:t>
            </a:r>
          </a:p>
          <a:p>
            <a:pPr algn="ctr"/>
            <a:r>
              <a:rPr lang="sl-SI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PRIHODNJE!!!</a:t>
            </a:r>
          </a:p>
        </p:txBody>
      </p:sp>
      <p:cxnSp>
        <p:nvCxnSpPr>
          <p:cNvPr id="5" name="Raven puščični konektor 4"/>
          <p:cNvCxnSpPr/>
          <p:nvPr/>
        </p:nvCxnSpPr>
        <p:spPr>
          <a:xfrm flipH="1">
            <a:off x="2987824" y="3068960"/>
            <a:ext cx="93610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en puščični konektor 6"/>
          <p:cNvCxnSpPr/>
          <p:nvPr/>
        </p:nvCxnSpPr>
        <p:spPr>
          <a:xfrm>
            <a:off x="5076056" y="3140968"/>
            <a:ext cx="79208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15616" y="0"/>
            <a:ext cx="8305800" cy="4572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259632" y="1196752"/>
            <a:ext cx="6553200" cy="4505672"/>
          </a:xfrm>
        </p:spPr>
        <p:txBody>
          <a:bodyPr/>
          <a:lstStyle/>
          <a:p>
            <a:pPr algn="ctr"/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Če bodo otroci šolo dojemali kot </a:t>
            </a:r>
            <a:r>
              <a:rPr lang="sl-SI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stres, 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 za njih vsako delo, naloga </a:t>
            </a:r>
            <a:r>
              <a:rPr lang="sl-SI" b="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težka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 jo bodo opravili mukoma.</a:t>
            </a:r>
          </a:p>
          <a:p>
            <a:pPr algn="ctr"/>
            <a:endParaRPr lang="sl-SI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Če bo šolsko delo predstavljeno kot </a:t>
            </a:r>
            <a:r>
              <a:rPr lang="sl-SI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zanimivo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sl-SI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koristno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sl-SI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uporabno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bodo z veseljem opravljali vsako obveznost </a:t>
            </a:r>
          </a:p>
          <a:p>
            <a:pPr algn="ctr"/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še kaj zraven.</a:t>
            </a:r>
          </a:p>
          <a:p>
            <a:endParaRPr lang="sl-SI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l-SI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UČITELJI  in  STARŠI!!! </a:t>
            </a:r>
          </a:p>
          <a:p>
            <a:pPr algn="ctr"/>
            <a:r>
              <a:rPr lang="sl-SI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(v šoli)            (doma)</a:t>
            </a:r>
          </a:p>
          <a:p>
            <a:pPr algn="ctr"/>
            <a:endParaRPr lang="sl-SI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8305800" cy="4572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115616" y="1196752"/>
            <a:ext cx="6984776" cy="4464496"/>
          </a:xfrm>
        </p:spPr>
        <p:txBody>
          <a:bodyPr/>
          <a:lstStyle/>
          <a:p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2. Ali bomo otroku takoj v </a:t>
            </a:r>
            <a:r>
              <a:rPr lang="sl-SI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razredu 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privzgojili: </a:t>
            </a:r>
          </a:p>
          <a:p>
            <a:endParaRPr lang="sl-SI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sl-SI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sl-SI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sl-SI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vsakodnevno delo</a:t>
            </a:r>
            <a:r>
              <a:rPr lang="sl-SI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sl-SI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kampanjsko učenje</a:t>
            </a:r>
          </a:p>
          <a:p>
            <a:endParaRPr lang="sl-SI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l-SI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l-SI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l-SI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STARŠI 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moramo spremljati delo, </a:t>
            </a:r>
          </a:p>
          <a:p>
            <a:pPr algn="ctr"/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učno snov v šoli in </a:t>
            </a:r>
          </a:p>
          <a:p>
            <a:pPr algn="ctr"/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jo doma (dnevno) vaditi – </a:t>
            </a:r>
          </a:p>
          <a:p>
            <a:pPr algn="ctr"/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čim bolj </a:t>
            </a:r>
            <a:r>
              <a:rPr lang="sl-SI" b="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spontano.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sl-SI" b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sl-SI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sl-SI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Raven puščični konektor 5"/>
          <p:cNvCxnSpPr/>
          <p:nvPr/>
        </p:nvCxnSpPr>
        <p:spPr>
          <a:xfrm flipH="1">
            <a:off x="2915816" y="1700808"/>
            <a:ext cx="108012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en puščični konektor 7"/>
          <p:cNvCxnSpPr/>
          <p:nvPr/>
        </p:nvCxnSpPr>
        <p:spPr>
          <a:xfrm>
            <a:off x="5004048" y="1700808"/>
            <a:ext cx="1296144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295400" y="908720"/>
            <a:ext cx="6553200" cy="4577680"/>
          </a:xfrm>
        </p:spPr>
        <p:txBody>
          <a:bodyPr/>
          <a:lstStyle/>
          <a:p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Otrokom omogočimo, da sodelujejo pri </a:t>
            </a:r>
            <a:r>
              <a:rPr lang="sl-SI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dnevnih opravilih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pospravljanje posode iz pomivalnega stroja,</a:t>
            </a:r>
          </a:p>
          <a:p>
            <a:pPr>
              <a:buFont typeface="Arial" pitchFamily="34" charset="0"/>
              <a:buChar char="•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zlaganje opranih brisač, nogavic …,</a:t>
            </a:r>
          </a:p>
          <a:p>
            <a:pPr>
              <a:buFont typeface="Arial" pitchFamily="34" charset="0"/>
              <a:buChar char="•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odnašanje smeti,</a:t>
            </a:r>
          </a:p>
          <a:p>
            <a:pPr>
              <a:buFont typeface="Arial" pitchFamily="34" charset="0"/>
              <a:buChar char="•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pospravljanje svoje mize oz. sobe …</a:t>
            </a:r>
          </a:p>
          <a:p>
            <a:pPr>
              <a:buFont typeface="Arial" pitchFamily="34" charset="0"/>
              <a:buChar char="•"/>
            </a:pPr>
            <a:endParaRPr lang="sl-SI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Na ta način prispevajo svoj delež in so        	</a:t>
            </a:r>
            <a:r>
              <a:rPr lang="sl-SI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enakopraven član družine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sl-SI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sl-SI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sl-SI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sl-SI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sl-SI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sl-SI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8305800" cy="457200"/>
          </a:xfrm>
        </p:spPr>
        <p:txBody>
          <a:bodyPr/>
          <a:lstStyle/>
          <a:p>
            <a:r>
              <a:rPr lang="sl-SI" dirty="0" smtClean="0"/>
              <a:t> </a:t>
            </a:r>
            <a:endParaRPr lang="en-GB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259632" y="1124744"/>
            <a:ext cx="6553200" cy="4505672"/>
          </a:xfrm>
        </p:spPr>
        <p:txBody>
          <a:bodyPr/>
          <a:lstStyle/>
          <a:p>
            <a:pPr algn="ctr"/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 </a:t>
            </a:r>
            <a:r>
              <a:rPr lang="sl-SI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in 3. razredu 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nadaljujemo z začetim v </a:t>
            </a:r>
          </a:p>
          <a:p>
            <a:pPr algn="ctr"/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razredu, s tem da aktivnosti prilagodimo glede na njihovo samostojnost in znanje. </a:t>
            </a:r>
          </a:p>
          <a:p>
            <a:pPr algn="ctr"/>
            <a:endParaRPr lang="sl-SI" b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Otroke postopno navajajmo na čim večjo </a:t>
            </a:r>
            <a:r>
              <a:rPr lang="sl-SI" b="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samostojnost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sl-SI" b="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odgovornost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pri šolskem delu (v šoli in doma).</a:t>
            </a:r>
            <a:endParaRPr lang="en-GB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305800" cy="457200"/>
          </a:xfrm>
        </p:spPr>
        <p:txBody>
          <a:bodyPr/>
          <a:lstStyle/>
          <a:p>
            <a:pPr algn="ctr"/>
            <a:r>
              <a:rPr lang="sl-SI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Kako urediti ČAS za učenje?</a:t>
            </a:r>
            <a:endParaRPr lang="en-GB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331640" y="1556792"/>
            <a:ext cx="6553200" cy="446449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sl-SI" b="0" dirty="0" smtClean="0">
                <a:solidFill>
                  <a:schemeClr val="tx1"/>
                </a:solidFill>
              </a:rPr>
              <a:t>Če je le mogoče, naj se otrok stalno uči ob </a:t>
            </a:r>
            <a:r>
              <a:rPr lang="sl-SI" b="0" dirty="0" smtClean="0">
                <a:solidFill>
                  <a:srgbClr val="FF0000"/>
                </a:solidFill>
              </a:rPr>
              <a:t>ISTEM ČASU</a:t>
            </a:r>
            <a:r>
              <a:rPr lang="sl-SI" b="0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sl-SI" b="0" dirty="0" smtClean="0">
                <a:solidFill>
                  <a:schemeClr val="tx1"/>
                </a:solidFill>
              </a:rPr>
              <a:t>Dolžina učne ure je pri različnih otrocih različna; veljajo pa ta načela:</a:t>
            </a:r>
          </a:p>
          <a:p>
            <a:pPr>
              <a:buFont typeface="Arial" pitchFamily="34" charset="0"/>
              <a:buChar char="•"/>
            </a:pPr>
            <a:endParaRPr lang="sl-SI" b="0" dirty="0" smtClean="0">
              <a:solidFill>
                <a:schemeClr val="tx1"/>
              </a:solidFill>
            </a:endParaRPr>
          </a:p>
          <a:p>
            <a:endParaRPr lang="en-GB" b="0" dirty="0">
              <a:solidFill>
                <a:schemeClr val="tx1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619672" y="3356992"/>
          <a:ext cx="6096000" cy="2301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DALJŠI</a:t>
                      </a:r>
                      <a:r>
                        <a:rPr lang="sl-SI" baseline="0" dirty="0" smtClean="0">
                          <a:solidFill>
                            <a:schemeClr val="tx1"/>
                          </a:solidFill>
                        </a:rPr>
                        <a:t> ČAS UČNE URE</a:t>
                      </a:r>
                      <a:endParaRPr lang="en-GB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KRAJŠI ČAS UČNE URE</a:t>
                      </a:r>
                      <a:endParaRPr lang="en-GB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Za</a:t>
                      </a:r>
                      <a:r>
                        <a:rPr lang="sl-SI" baseline="0" dirty="0" smtClean="0"/>
                        <a:t> dovolj bistre otroke</a:t>
                      </a:r>
                      <a:endParaRPr lang="en-GB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Za manj bistre otroke</a:t>
                      </a:r>
                      <a:endParaRPr lang="sl-SI" i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Za otroke, ki imajo dobro razvito sposobnost miselne koncentracije</a:t>
                      </a:r>
                      <a:endParaRPr lang="en-GB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Za otroke z različnimi težavami (slabša koncentracija,</a:t>
                      </a:r>
                      <a:r>
                        <a:rPr lang="sl-SI" baseline="0" dirty="0" smtClean="0"/>
                        <a:t> telesno šibki …)</a:t>
                      </a:r>
                      <a:endParaRPr lang="sl-SI" i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Za starejše otroke</a:t>
                      </a:r>
                      <a:endParaRPr lang="en-GB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Za mlajše otroke</a:t>
                      </a:r>
                      <a:endParaRPr lang="sl-SI" i="1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sl-SI" b="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l-SI" sz="3200" b="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“Vsak človek je zase svet,</a:t>
            </a:r>
            <a:r>
              <a:rPr lang="sl-SI" sz="3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l-SI" sz="3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sl-SI" sz="3200" b="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čuden, svetal in lep</a:t>
            </a:r>
            <a:r>
              <a:rPr lang="sl-SI" sz="3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l-SI" sz="3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sl-SI" sz="3200" b="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kot zvezda na nebu …”</a:t>
            </a:r>
          </a:p>
          <a:p>
            <a:pPr algn="ctr"/>
            <a:r>
              <a:rPr lang="sl-SI" sz="1600" b="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sl-SI" sz="1600" b="0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Tone Pavček)</a:t>
            </a:r>
            <a:endParaRPr lang="sl-SI" sz="1600" b="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GB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8305800" cy="4572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295400" y="1268760"/>
            <a:ext cx="6553200" cy="446449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Najprimernejša dolžina učne ure je </a:t>
            </a:r>
            <a:r>
              <a:rPr lang="sl-SI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od 20 do 30 minut.</a:t>
            </a:r>
          </a:p>
          <a:p>
            <a:pPr>
              <a:buFont typeface="Arial" pitchFamily="34" charset="0"/>
              <a:buChar char="•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Ponavljanje je najučinkovitejše </a:t>
            </a:r>
            <a:r>
              <a:rPr lang="sl-SI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pred spanjem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sl-SI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pred odhodom v šolo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 snov je potrebno </a:t>
            </a:r>
            <a:r>
              <a:rPr lang="sl-SI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večkrat ponoviti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!</a:t>
            </a:r>
          </a:p>
          <a:p>
            <a:pPr>
              <a:buFont typeface="Arial" pitchFamily="34" charset="0"/>
              <a:buChar char="•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Odmori med učenjem naj bi trajali le </a:t>
            </a:r>
            <a:r>
              <a:rPr lang="sl-SI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 do 10 minut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predolgi odmori razbijejo delovno razpoloženje.</a:t>
            </a:r>
          </a:p>
          <a:p>
            <a:pPr>
              <a:buFont typeface="Arial" pitchFamily="34" charset="0"/>
              <a:buChar char="•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Otroku moramo zagotoviti tudi </a:t>
            </a:r>
          </a:p>
          <a:p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PROSTI ČAS, vsak dan.</a:t>
            </a:r>
            <a:endParaRPr lang="en-GB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Otroka moramo NAUČITI:</a:t>
            </a:r>
            <a:endParaRPr lang="en-GB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sl-SI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“Najprej delo, potem zabava oz. igranje” 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na ta način si pridobijo odlične </a:t>
            </a:r>
            <a:r>
              <a:rPr lang="sl-SI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DELOVNE NAVADE. </a:t>
            </a:r>
          </a:p>
          <a:p>
            <a:pPr>
              <a:buFont typeface="Arial" pitchFamily="34" charset="0"/>
              <a:buChar char="•"/>
            </a:pPr>
            <a:r>
              <a:rPr lang="sl-SI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Hitro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(brez vmesnega igranja, hranjenja …) naj opravijo delo oz. nalogo in potem so prosti – obveznosti vzamejo resno in odgovorno.</a:t>
            </a:r>
          </a:p>
          <a:p>
            <a:pPr>
              <a:buFont typeface="Arial" pitchFamily="34" charset="0"/>
              <a:buChar char="•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Imajo </a:t>
            </a:r>
            <a:r>
              <a:rPr lang="sl-SI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domače obveznosti 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(pomoč pri hišnih opravilih) in </a:t>
            </a:r>
            <a:r>
              <a:rPr lang="sl-SI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popoldanske, </a:t>
            </a:r>
            <a:r>
              <a:rPr lang="sl-SI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izvenšolske</a:t>
            </a:r>
            <a:r>
              <a:rPr lang="sl-SI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aktivnosti (ne preveč!).</a:t>
            </a:r>
            <a:endParaRPr lang="en-GB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8305800" cy="4572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259632" y="836712"/>
            <a:ext cx="6553200" cy="460851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Redno hodijo </a:t>
            </a:r>
            <a:r>
              <a:rPr lang="sl-SI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spat ob določeni uri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ne kasneje kot ob 20.00 – otroci potrebujejo 9-10 ur spanca skupaj, da se lahko razvijajo (umsko, telesno, čustveno), rastejo in se dobro spočijejo.</a:t>
            </a:r>
          </a:p>
          <a:p>
            <a:endParaRPr lang="sl-SI" sz="105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Zjutraj </a:t>
            </a:r>
            <a:r>
              <a:rPr lang="sl-SI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pozajtrkujejo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pa čeprav samo nekaj malega.</a:t>
            </a:r>
          </a:p>
          <a:p>
            <a:endParaRPr lang="sl-SI" sz="105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Sami skrbijo za svojo </a:t>
            </a:r>
            <a:r>
              <a:rPr lang="sl-SI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torbo in potrebščine 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imajo urejeno svojo mizo in sobo, pri čemer jim sprva pomagajte.</a:t>
            </a:r>
          </a:p>
          <a:p>
            <a:endParaRPr lang="en-GB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8305800" cy="4572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295400" y="1124744"/>
            <a:ext cx="6553200" cy="453650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Pokažimo jim, kako se </a:t>
            </a:r>
            <a:r>
              <a:rPr lang="sl-SI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ravna s časom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S tem, ko imajo ustaljen urnik prehranjevanja, odhoda v posteljo, treningov, pisanja nalog …, je že veliko narejenega. </a:t>
            </a:r>
          </a:p>
          <a:p>
            <a:pPr>
              <a:buFont typeface="Arial" pitchFamily="34" charset="0"/>
              <a:buChar char="•"/>
            </a:pPr>
            <a:endParaRPr lang="sl-SI" sz="105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sl-SI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Skupaj pripravite urnik 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 popoldanske aktivnosti in bodite dosledni.</a:t>
            </a:r>
          </a:p>
          <a:p>
            <a:pPr>
              <a:buFont typeface="Arial" pitchFamily="34" charset="0"/>
              <a:buChar char="•"/>
            </a:pPr>
            <a:endParaRPr lang="sl-SI" sz="105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Dela oz. obveznosti za šolo naj bo največ </a:t>
            </a:r>
          </a:p>
          <a:p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za </a:t>
            </a:r>
            <a:r>
              <a:rPr lang="sl-SI" b="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eno uro 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 1. razredu ter </a:t>
            </a:r>
            <a:r>
              <a:rPr lang="sl-SI" b="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 dve uri </a:t>
            </a:r>
          </a:p>
          <a:p>
            <a:r>
              <a:rPr lang="sl-SI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 2. in 3. razredu. </a:t>
            </a:r>
            <a:endParaRPr lang="en-GB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31640" y="836712"/>
            <a:ext cx="8305800" cy="457200"/>
          </a:xfrm>
        </p:spPr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PROSTOR za učenje</a:t>
            </a:r>
            <a:endParaRPr lang="en-GB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331640" y="1484784"/>
            <a:ext cx="6553200" cy="4114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Če otroka med učenjem </a:t>
            </a:r>
            <a:r>
              <a:rPr lang="sl-SI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motijo ostali družinski člani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 nima mirnega kotička za delo, mu misli begajo drugam, tako da lahko kljub dolgemu sedenju ob knjigi ali zvezku ne doseže zaželenega uspeha.</a:t>
            </a:r>
          </a:p>
          <a:p>
            <a:pPr>
              <a:buFont typeface="Arial" pitchFamily="34" charset="0"/>
              <a:buChar char="•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Če je med učenjem </a:t>
            </a:r>
            <a:r>
              <a:rPr lang="sl-SI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obdan za igračami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bosta njegova pozornost in koncentracija zelo moteni.</a:t>
            </a:r>
          </a:p>
          <a:p>
            <a:pPr>
              <a:buFont typeface="Arial" pitchFamily="34" charset="0"/>
              <a:buChar char="•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Prostor ne sme biti </a:t>
            </a:r>
            <a:r>
              <a:rPr lang="sl-SI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pretopel ali premrzel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Pomembna je </a:t>
            </a:r>
            <a:r>
              <a:rPr lang="sl-SI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primerna svetloba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83058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295400" y="1124744"/>
            <a:ext cx="6553200" cy="436165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Miza in stol morata biti primerna glede na višino otroka.</a:t>
            </a:r>
          </a:p>
          <a:p>
            <a:pPr>
              <a:buFont typeface="Arial" pitchFamily="34" charset="0"/>
              <a:buChar char="•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Če je </a:t>
            </a:r>
            <a:r>
              <a:rPr lang="sl-SI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prižgan televizor 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otrok sliši (niti ni potrebno, da jo vidi) kakšno zanimivo oddajo (risanke, filmi …), bo njegova pozornost “odplavala”.</a:t>
            </a:r>
          </a:p>
          <a:p>
            <a:pPr>
              <a:buFont typeface="Arial" pitchFamily="34" charset="0"/>
              <a:buChar char="•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Prostor naj bo tako urejen, da deluje </a:t>
            </a:r>
          </a:p>
          <a:p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sl-SI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toplo in prijazno.</a:t>
            </a:r>
            <a:endParaRPr lang="en-GB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87624" y="692696"/>
            <a:ext cx="8305800" cy="457200"/>
          </a:xfrm>
        </p:spPr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Še nekaj NASVETOV …</a:t>
            </a:r>
            <a:endParaRPr lang="en-GB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331640" y="1412776"/>
            <a:ext cx="6553200" cy="4361656"/>
          </a:xfrm>
        </p:spPr>
        <p:txBody>
          <a:bodyPr/>
          <a:lstStyle/>
          <a:p>
            <a:pPr algn="ctr"/>
            <a:r>
              <a:rPr lang="sl-SI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Kako pristopiti k izpolnjevanju obveznosti za šolo doma?</a:t>
            </a:r>
          </a:p>
          <a:p>
            <a:endParaRPr lang="sl-SI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sl-SI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DOMAČE NALOGE in druge zahteve 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(načrtovan čas, stalen prostor, prijazno ozračje, strpnost in spodbude)</a:t>
            </a:r>
            <a:r>
              <a:rPr lang="sl-SI" b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sl-SI" b="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sl-SI" b="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l-SI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pomembni temelji za razvoj </a:t>
            </a:r>
          </a:p>
          <a:p>
            <a:pPr algn="ctr"/>
            <a:r>
              <a:rPr lang="sl-SI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dobrih </a:t>
            </a:r>
            <a:r>
              <a:rPr lang="sl-SI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delovnih navad</a:t>
            </a:r>
            <a:r>
              <a:rPr lang="sl-SI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Raven puščični konektor 4"/>
          <p:cNvCxnSpPr/>
          <p:nvPr/>
        </p:nvCxnSpPr>
        <p:spPr>
          <a:xfrm>
            <a:off x="4644008" y="3861048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331640" y="692696"/>
            <a:ext cx="6553200" cy="5400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sl-SI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SPONTANO UČENJE ob določenih opravilih ali igri:</a:t>
            </a:r>
          </a:p>
          <a:p>
            <a:endParaRPr lang="sl-SI" sz="1000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BRANJE – receptov, TV sporeda, različnih naslovov in kratkih novic, tabel ob cesti, kažipotov …</a:t>
            </a:r>
          </a:p>
          <a:p>
            <a:pPr>
              <a:buFont typeface="Wingdings" pitchFamily="2" charset="2"/>
              <a:buChar char="§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RAČUNANJE – sajenje na vrtu, štetje jedilnega pribora …</a:t>
            </a:r>
          </a:p>
          <a:p>
            <a:pPr>
              <a:buFont typeface="Wingdings" pitchFamily="2" charset="2"/>
              <a:buChar char="§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UČENJE OB IGRI (upoštevanje pravil, prenos poraza, urjenje spretnosti – </a:t>
            </a:r>
          </a:p>
          <a:p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branja, računanja </a:t>
            </a:r>
          </a:p>
          <a:p>
            <a:pPr algn="ctr"/>
            <a:endParaRPr lang="sl-SI" sz="2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l-SI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KVALITETNO, KORISTNO IN PRIJETNO</a:t>
            </a:r>
            <a:r>
              <a:rPr lang="sl-SI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sl-SI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preživet prosti čas.</a:t>
            </a:r>
            <a:endParaRPr lang="en-GB" sz="2000" b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Levo ukrivljena puščica 5"/>
          <p:cNvSpPr/>
          <p:nvPr/>
        </p:nvSpPr>
        <p:spPr>
          <a:xfrm>
            <a:off x="4788024" y="4581128"/>
            <a:ext cx="648072" cy="64807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8305800" cy="4572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331640" y="692696"/>
            <a:ext cx="6553200" cy="5256584"/>
          </a:xfrm>
        </p:spPr>
        <p:txBody>
          <a:bodyPr/>
          <a:lstStyle/>
          <a:p>
            <a:pPr algn="ctr"/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Otrok naj začuti, da nam tak način preživljanja prostega časa </a:t>
            </a:r>
            <a:r>
              <a:rPr lang="sl-SI" b="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ni odveč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sl-SI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sl-SI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BRANJE:</a:t>
            </a:r>
          </a:p>
          <a:p>
            <a:pPr>
              <a:buFontTx/>
              <a:buChar char="-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 tem obdobju večina otrok potrebuje dovolj vaje, ob tem pa potrpežljivost, čas in mnogo spodbud s pohvalami ob napredku.</a:t>
            </a:r>
          </a:p>
          <a:p>
            <a:pPr>
              <a:buFontTx/>
              <a:buChar char="-"/>
            </a:pPr>
            <a:endParaRPr lang="sl-SI" sz="105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sl-SI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PISANJE:</a:t>
            </a:r>
          </a:p>
          <a:p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podobno velja za pisanje, čeprav so za tehniko pisanja pomembne predhodne (</a:t>
            </a:r>
            <a:r>
              <a:rPr lang="sl-SI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predpisalne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vaje), za zapis znakov pa      dobro poslušanje.</a:t>
            </a:r>
          </a:p>
          <a:p>
            <a:pPr>
              <a:buFontTx/>
              <a:buChar char="-"/>
            </a:pPr>
            <a:endParaRPr lang="sl-SI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GB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03648" y="980728"/>
            <a:ext cx="6553200" cy="4752528"/>
          </a:xfrm>
        </p:spPr>
        <p:txBody>
          <a:bodyPr/>
          <a:lstStyle/>
          <a:p>
            <a:r>
              <a:rPr lang="sl-SI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RAČUNANJE:</a:t>
            </a:r>
          </a:p>
          <a:p>
            <a:pPr>
              <a:buFontTx/>
              <a:buChar char="-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pridobivanje številskih predstav ob konkretnih materialih (s kockami, barvicami, paličicami …).</a:t>
            </a:r>
          </a:p>
          <a:p>
            <a:pPr>
              <a:buFontTx/>
              <a:buChar char="-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Učenje skozi igro (npr. poštevanke s pomočjo igranja igrice BUM na določen večkratnik - na sprehodu, med vožnjo ...).</a:t>
            </a:r>
          </a:p>
          <a:p>
            <a:pPr>
              <a:buFontTx/>
              <a:buChar char="-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Pomagajmo si s sodobno tehnologijo.</a:t>
            </a:r>
          </a:p>
          <a:p>
            <a:pPr>
              <a:buFontTx/>
              <a:buChar char="-"/>
            </a:pPr>
            <a:endParaRPr lang="sl-SI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sl-SI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GOVOR: </a:t>
            </a:r>
          </a:p>
          <a:p>
            <a:pPr>
              <a:buFont typeface="Arial" pitchFamily="34" charset="0"/>
              <a:buChar char="•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otrok naj nam na kratko pove obnovo pravljice, ki jo zvečer skupaj beremo.</a:t>
            </a:r>
            <a:endParaRPr lang="sl-SI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sl-SI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sl-SI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Otroci so že po svoji naravi </a:t>
            </a:r>
            <a:r>
              <a:rPr lang="sl-SI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radovedni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imajo </a:t>
            </a:r>
            <a:r>
              <a:rPr lang="sl-SI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željo po učenju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učijo se že od rojstva naprej.</a:t>
            </a:r>
          </a:p>
          <a:p>
            <a:pPr>
              <a:buFont typeface="Arial" pitchFamily="34" charset="0"/>
              <a:buChar char="•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 vstopom v šolo učenje postane </a:t>
            </a:r>
            <a:r>
              <a:rPr lang="sl-SI" b="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sistematično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Otrokom je potrebno omogočiti, da </a:t>
            </a:r>
            <a:r>
              <a:rPr lang="sl-SI" b="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sprejmejo spremembe 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da se na novo vlogo </a:t>
            </a:r>
            <a:r>
              <a:rPr lang="sl-SI" b="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navadijo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Naša naloga je, da otrokom vlivamo zaupanje, da bodo zmogli.</a:t>
            </a:r>
            <a:endParaRPr lang="en-GB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ZANIMIVE POVEZAVE</a:t>
            </a:r>
            <a:endParaRPr lang="en-GB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259632" y="1556792"/>
            <a:ext cx="6553200" cy="4114800"/>
          </a:xfrm>
        </p:spPr>
        <p:txBody>
          <a:bodyPr/>
          <a:lstStyle/>
          <a:p>
            <a:r>
              <a:rPr lang="sl-SI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http://www.zupca.net/</a:t>
            </a:r>
            <a:r>
              <a:rPr lang="sl-SI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sl-SI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http://www.otrokoskop.si/main/cat/71</a:t>
            </a:r>
            <a:r>
              <a:rPr lang="sl-SI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sl-SI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4"/>
              </a:rPr>
              <a:t>http://www.e-um.si/index.php</a:t>
            </a:r>
            <a:endParaRPr lang="sl-SI" sz="20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5"/>
              </a:rPr>
              <a:t>http://www.otroci.org/</a:t>
            </a:r>
            <a:endParaRPr lang="en-GB" sz="20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Starši, NE POZABITE …</a:t>
            </a:r>
            <a:endParaRPr lang="en-GB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Jasno ločite čas za igro in učenje.</a:t>
            </a:r>
          </a:p>
          <a:p>
            <a:pPr>
              <a:buFont typeface="Arial" pitchFamily="34" charset="0"/>
              <a:buChar char="•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Skupaj z otrokom pripravite jasen načrt dela.</a:t>
            </a:r>
          </a:p>
          <a:p>
            <a:pPr>
              <a:buFont typeface="Arial" pitchFamily="34" charset="0"/>
              <a:buChar char="•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 začetku otroku pomagajte pri organizaciji, nato pa se sčasoma umaknite.</a:t>
            </a:r>
          </a:p>
          <a:p>
            <a:pPr>
              <a:buFont typeface="Arial" pitchFamily="34" charset="0"/>
              <a:buChar char="•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Preverite znanje.</a:t>
            </a:r>
          </a:p>
          <a:p>
            <a:pPr>
              <a:buFont typeface="Arial" pitchFamily="34" charset="0"/>
              <a:buChar char="•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Bodite zgled.</a:t>
            </a:r>
          </a:p>
          <a:p>
            <a:pPr>
              <a:buFont typeface="Arial" pitchFamily="34" charset="0"/>
              <a:buChar char="•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Bodite pozitivni in spodbudni.</a:t>
            </a:r>
          </a:p>
          <a:p>
            <a:pPr>
              <a:buFont typeface="Arial" pitchFamily="34" charset="0"/>
              <a:buChar char="•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Bodite svetovalci (ne delajte domačih </a:t>
            </a:r>
          </a:p>
          <a:p>
            <a:pPr marL="0" indent="0"/>
            <a:r>
              <a:rPr lang="sl-SI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nalog namesto otroka).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331640" y="1052736"/>
            <a:ext cx="6553200" cy="460851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Prepoznajte situacije, ko otrok potrebuje dodatno pomoč in čim prej poiščite pomoč. </a:t>
            </a:r>
          </a:p>
          <a:p>
            <a:pPr>
              <a:buFont typeface="Arial" pitchFamily="34" charset="0"/>
              <a:buChar char="•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Pregledujte otrokov napredek (ocene, počutje, vedenje …).</a:t>
            </a:r>
          </a:p>
          <a:p>
            <a:pPr>
              <a:buFont typeface="Arial" pitchFamily="34" charset="0"/>
              <a:buChar char="•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Nagrajujte otrokovo doseganje ciljev.</a:t>
            </a:r>
          </a:p>
          <a:p>
            <a:pPr>
              <a:buFont typeface="Arial" pitchFamily="34" charset="0"/>
              <a:buChar char="•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Domače naloge vedno povezujte z otrokovimi interesi in močnimi področji.</a:t>
            </a:r>
          </a:p>
          <a:p>
            <a:pPr>
              <a:buFont typeface="Arial" pitchFamily="34" charset="0"/>
              <a:buChar char="•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Sodelujte s šolo.</a:t>
            </a:r>
            <a:endParaRPr lang="en-GB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Tudi, če je otrok vključen v </a:t>
            </a:r>
            <a:r>
              <a:rPr lang="sl-SI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oddelek</a:t>
            </a:r>
          </a:p>
          <a:p>
            <a:r>
              <a:rPr lang="sl-SI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podaljšanega bivanja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 tam pod nadzorom</a:t>
            </a:r>
          </a:p>
          <a:p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opravi domačo nalogo, je prav, da si doma</a:t>
            </a:r>
          </a:p>
          <a:p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vzamemo vsaj toliko časa, da nam pokaže in</a:t>
            </a:r>
          </a:p>
          <a:p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razloži, kaj so tisti dan delali v šoli. </a:t>
            </a:r>
          </a:p>
          <a:p>
            <a:pPr>
              <a:buFont typeface="Arial" pitchFamily="34" charset="0"/>
              <a:buChar char="•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 tem bo čutil </a:t>
            </a:r>
            <a:r>
              <a:rPr lang="sl-SI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zadovoljstvo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saj boste tudi</a:t>
            </a:r>
          </a:p>
          <a:p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vi pokazali zanimanje za njegovo delo ter ga</a:t>
            </a:r>
          </a:p>
          <a:p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morebiti pohvalili, obenem pa bo </a:t>
            </a:r>
          </a:p>
          <a:p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mimogrede ponovil vsaj del učne snovi.</a:t>
            </a:r>
          </a:p>
          <a:p>
            <a:endParaRPr lang="en-GB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sl-SI" sz="3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“Dajte mi to, </a:t>
            </a:r>
          </a:p>
          <a:p>
            <a:pPr algn="ctr"/>
            <a:r>
              <a:rPr lang="sl-SI" sz="3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kar potrebujem,</a:t>
            </a:r>
          </a:p>
          <a:p>
            <a:pPr algn="ctr"/>
            <a:r>
              <a:rPr lang="sl-SI" sz="3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 tega,</a:t>
            </a:r>
          </a:p>
          <a:p>
            <a:pPr algn="ctr"/>
            <a:r>
              <a:rPr lang="sl-SI" sz="3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kar si želim.”</a:t>
            </a:r>
          </a:p>
          <a:p>
            <a:pPr algn="ctr"/>
            <a:r>
              <a:rPr lang="sl-SI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(</a:t>
            </a:r>
            <a:r>
              <a:rPr lang="sl-SI" sz="18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Antoine</a:t>
            </a:r>
            <a:r>
              <a:rPr lang="sl-SI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sl-SI" sz="18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Saint</a:t>
            </a:r>
            <a:r>
              <a:rPr lang="sl-SI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sl-SI" sz="18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Exupéry</a:t>
            </a:r>
            <a:r>
              <a:rPr lang="sl-SI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GB" sz="18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259632" y="1484784"/>
            <a:ext cx="6553200" cy="4114800"/>
          </a:xfrm>
        </p:spPr>
        <p:txBody>
          <a:bodyPr/>
          <a:lstStyle/>
          <a:p>
            <a:pPr algn="ctr"/>
            <a:r>
              <a:rPr lang="sl-SI" sz="3200" b="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Nobena pot ni ravna,</a:t>
            </a:r>
            <a:r>
              <a:rPr lang="sl-SI" sz="3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l-SI" sz="3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sl-SI" sz="3200" b="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nobena pot ni revna,</a:t>
            </a:r>
            <a:r>
              <a:rPr lang="sl-SI" sz="3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l-SI" sz="3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sl-SI" sz="3200" b="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vsaka je zahtevna</a:t>
            </a:r>
            <a:r>
              <a:rPr lang="sl-SI" sz="3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l-SI" sz="3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sl-SI" sz="3200" b="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tvoja ena sama – GLAVNA.</a:t>
            </a:r>
          </a:p>
          <a:p>
            <a:pPr algn="ctr"/>
            <a:r>
              <a:rPr lang="sl-SI" sz="1800" b="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(Tone Pavček)</a:t>
            </a:r>
            <a:endParaRPr lang="en-GB" sz="18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VIRI in LITERATURA </a:t>
            </a:r>
            <a:endParaRPr lang="sl-SI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sl-SI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Jerala-Zver V.: </a:t>
            </a:r>
            <a:r>
              <a:rPr lang="sl-SI" sz="2000" b="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Vse je v glavi ali umetnost učenja. </a:t>
            </a:r>
            <a:r>
              <a:rPr lang="sl-SI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Maribor: Založba Obzorja 2009 </a:t>
            </a:r>
          </a:p>
          <a:p>
            <a:pPr>
              <a:buFont typeface="Arial" pitchFamily="34" charset="0"/>
              <a:buChar char="•"/>
            </a:pPr>
            <a:r>
              <a:rPr lang="sl-SI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K. Kolb, F. </a:t>
            </a:r>
            <a:r>
              <a:rPr lang="sl-SI" sz="20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Miltner</a:t>
            </a:r>
            <a:r>
              <a:rPr lang="sl-SI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sl-SI" sz="2000" b="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Otroci se zlahka učijo</a:t>
            </a:r>
            <a:r>
              <a:rPr lang="sl-SI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Ljubljana: Mladinska knjiga </a:t>
            </a:r>
            <a:r>
              <a:rPr lang="sl-SI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2005</a:t>
            </a:r>
            <a:endParaRPr lang="sl-SI" sz="20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sl-SI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http://www.zenska.si/vip/domaca-scena/najljubse-pesmi-toneta-pavcka-po-izboru-urednistva</a:t>
            </a:r>
            <a:r>
              <a:rPr lang="sl-SI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/</a:t>
            </a:r>
            <a:endParaRPr lang="sl-SI" sz="20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sl-SI" sz="20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8305800" cy="115212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331640" y="980728"/>
            <a:ext cx="6553200" cy="4793704"/>
          </a:xfrm>
        </p:spPr>
        <p:txBody>
          <a:bodyPr/>
          <a:lstStyle/>
          <a:p>
            <a:pPr algn="ctr"/>
            <a:r>
              <a:rPr lang="sl-SI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UČENCI OD 1. – 3. RAZREDA</a:t>
            </a:r>
          </a:p>
          <a:p>
            <a:pPr algn="just">
              <a:buFont typeface="Arial" pitchFamily="34" charset="0"/>
              <a:buChar char="•"/>
            </a:pPr>
            <a:endParaRPr lang="sl-SI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 zelo sprejemljivi za naše besede, priporočila.</a:t>
            </a:r>
          </a:p>
          <a:p>
            <a:pPr algn="just">
              <a:buFont typeface="Arial" pitchFamily="34" charset="0"/>
              <a:buChar char="•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Vse si dobro zapomnijo.</a:t>
            </a:r>
          </a:p>
          <a:p>
            <a:pPr algn="just">
              <a:buFont typeface="Arial" pitchFamily="34" charset="0"/>
              <a:buChar char="•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Naše besede vzamejo dobesedno in zares.</a:t>
            </a:r>
          </a:p>
          <a:p>
            <a:pPr algn="just">
              <a:buFont typeface="Arial" pitchFamily="34" charset="0"/>
              <a:buChar char="•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Zelo nas spoštujejo, v njihovih </a:t>
            </a:r>
          </a:p>
          <a:p>
            <a:pPr algn="just"/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očeh imamo vse prav.</a:t>
            </a:r>
          </a:p>
          <a:p>
            <a:pPr algn="just"/>
            <a:r>
              <a:rPr lang="sl-SI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sl-SI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</a:t>
            </a:r>
            <a:endParaRPr lang="sl-SI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sl-SI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l-SI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l-SI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l-SI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l-SI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305800" cy="457200"/>
          </a:xfrm>
        </p:spPr>
        <p:txBody>
          <a:bodyPr/>
          <a:lstStyle/>
          <a:p>
            <a:pPr algn="ctr"/>
            <a:r>
              <a:rPr lang="sl-SI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l-SI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l-SI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OBDOBJE JE POTREBNO </a:t>
            </a:r>
            <a:br>
              <a:rPr lang="sl-SI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sl-SI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DOBRO IZKORISTITI</a:t>
            </a:r>
            <a:endParaRPr lang="en-GB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331640" y="1916832"/>
            <a:ext cx="6553200" cy="4114800"/>
          </a:xfrm>
        </p:spPr>
        <p:txBody>
          <a:bodyPr/>
          <a:lstStyle/>
          <a:p>
            <a:endParaRPr lang="sl-SI" dirty="0" smtClean="0"/>
          </a:p>
          <a:p>
            <a:endParaRPr lang="sl-SI" dirty="0" smtClean="0"/>
          </a:p>
          <a:p>
            <a:pPr algn="ctr"/>
            <a:r>
              <a:rPr lang="sl-SI" sz="3200" dirty="0" smtClean="0">
                <a:solidFill>
                  <a:schemeClr val="tx1"/>
                </a:solidFill>
              </a:rPr>
              <a:t>otroke čim več naučiti</a:t>
            </a:r>
            <a:endParaRPr lang="sl-SI" sz="3200" dirty="0" smtClean="0"/>
          </a:p>
          <a:p>
            <a:r>
              <a:rPr lang="sl-SI" sz="2000" dirty="0" smtClean="0">
                <a:solidFill>
                  <a:schemeClr val="tx1"/>
                </a:solidFill>
              </a:rPr>
              <a:t>                      </a:t>
            </a:r>
          </a:p>
          <a:p>
            <a:endParaRPr lang="sl-SI" sz="2000" dirty="0" smtClean="0">
              <a:solidFill>
                <a:schemeClr val="tx1"/>
              </a:solidFill>
            </a:endParaRPr>
          </a:p>
          <a:p>
            <a:endParaRPr lang="sl-SI" sz="2000" dirty="0" smtClean="0">
              <a:solidFill>
                <a:schemeClr val="tx1"/>
              </a:solidFill>
            </a:endParaRPr>
          </a:p>
          <a:p>
            <a:pPr algn="ctr"/>
            <a:endParaRPr lang="sl-SI" sz="2000" dirty="0" smtClean="0">
              <a:solidFill>
                <a:schemeClr val="tx1"/>
              </a:solidFill>
            </a:endParaRPr>
          </a:p>
          <a:p>
            <a:r>
              <a:rPr lang="sl-SI" sz="2000" dirty="0" smtClean="0">
                <a:solidFill>
                  <a:schemeClr val="tx1"/>
                </a:solidFill>
              </a:rPr>
              <a:t>      Največ jih naučimo </a:t>
            </a:r>
            <a:r>
              <a:rPr lang="sl-SI" sz="2000" dirty="0" smtClean="0">
                <a:solidFill>
                  <a:srgbClr val="FF0000"/>
                </a:solidFill>
              </a:rPr>
              <a:t>s svojim zgledom</a:t>
            </a:r>
            <a:r>
              <a:rPr lang="sl-SI" sz="2000" dirty="0" smtClean="0">
                <a:solidFill>
                  <a:schemeClr val="tx1"/>
                </a:solidFill>
              </a:rPr>
              <a:t>!</a:t>
            </a:r>
            <a:endParaRPr lang="en-GB" sz="2000" dirty="0" smtClean="0">
              <a:solidFill>
                <a:schemeClr val="tx1"/>
              </a:solidFill>
            </a:endParaRPr>
          </a:p>
          <a:p>
            <a:endParaRPr lang="sl-SI" sz="2000" dirty="0" smtClean="0">
              <a:solidFill>
                <a:schemeClr val="tx1"/>
              </a:solidFill>
            </a:endParaRPr>
          </a:p>
        </p:txBody>
      </p:sp>
      <p:cxnSp>
        <p:nvCxnSpPr>
          <p:cNvPr id="5" name="Raven puščični konektor 4"/>
          <p:cNvCxnSpPr/>
          <p:nvPr/>
        </p:nvCxnSpPr>
        <p:spPr>
          <a:xfrm>
            <a:off x="4572000" y="1772816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en puščični konektor 6"/>
          <p:cNvCxnSpPr/>
          <p:nvPr/>
        </p:nvCxnSpPr>
        <p:spPr>
          <a:xfrm>
            <a:off x="4572000" y="3573016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3568" y="1268760"/>
            <a:ext cx="8305800" cy="5040560"/>
          </a:xfrm>
        </p:spPr>
        <p:txBody>
          <a:bodyPr/>
          <a:lstStyle/>
          <a:p>
            <a:pPr algn="ctr"/>
            <a:r>
              <a:rPr lang="sl-SI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l-SI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l-SI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UČENJE – spretnost</a:t>
            </a:r>
            <a:br>
              <a:rPr lang="sl-SI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l-SI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l-SI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l-SI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l-SI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l-SI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Otrok se je mora naučiti!</a:t>
            </a:r>
            <a:br>
              <a:rPr lang="sl-SI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sl-SI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l-SI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sl-SI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l-SI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sl-SI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Vsak bo potreboval </a:t>
            </a:r>
            <a:r>
              <a:rPr lang="sl-SI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različno</a:t>
            </a:r>
            <a:r>
              <a:rPr lang="sl-SI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sl-SI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sl-SI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časa in naše pomoči.</a:t>
            </a:r>
            <a:br>
              <a:rPr lang="sl-SI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sl-SI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l-SI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sl-SI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Vsako učenje ni enako uspešno.</a:t>
            </a:r>
            <a:br>
              <a:rPr lang="sl-SI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sl-SI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l-SI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l-SI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l-SI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en-GB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uščica dol 2"/>
          <p:cNvSpPr/>
          <p:nvPr/>
        </p:nvSpPr>
        <p:spPr>
          <a:xfrm>
            <a:off x="4716016" y="1700808"/>
            <a:ext cx="45719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Puščica dol 3"/>
          <p:cNvSpPr/>
          <p:nvPr/>
        </p:nvSpPr>
        <p:spPr>
          <a:xfrm>
            <a:off x="4716016" y="3212976"/>
            <a:ext cx="45719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305800" cy="1087016"/>
          </a:xfrm>
        </p:spPr>
        <p:txBody>
          <a:bodyPr/>
          <a:lstStyle/>
          <a:p>
            <a:pPr algn="ctr"/>
            <a:r>
              <a:rPr lang="sl-SI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UČINKOVITOST OTROKA PRI UČENJU</a:t>
            </a:r>
            <a:endParaRPr lang="en-GB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547664" y="1371600"/>
            <a:ext cx="6300936" cy="4114800"/>
          </a:xfrm>
        </p:spPr>
        <p:txBody>
          <a:bodyPr/>
          <a:lstStyle/>
          <a:p>
            <a:pPr algn="ctr"/>
            <a:endParaRPr lang="sl-SI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sl-SI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Odvisna od: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sl-SI" b="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njegovega duševnega počutja in zdravja,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sl-SI" b="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njegovih umskih sposobnosti,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sl-SI" b="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njegovega telesnega počutja,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sl-SI" b="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delovnih pogojev, v katerih se uči,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sl-SI" b="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kako se uči.</a:t>
            </a:r>
            <a:endParaRPr lang="en-GB" b="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8305800" cy="457200"/>
          </a:xfrm>
        </p:spPr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RAZMERE, </a:t>
            </a:r>
            <a:r>
              <a:rPr lang="sl-SI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 katerih se otrok uči</a:t>
            </a:r>
            <a:endParaRPr lang="en-GB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547664" y="1340768"/>
            <a:ext cx="6480720" cy="4114800"/>
          </a:xfrm>
        </p:spPr>
        <p:txBody>
          <a:bodyPr/>
          <a:lstStyle/>
          <a:p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Pogoje za učenje doma ustvarjamo predvsem  </a:t>
            </a:r>
            <a:r>
              <a:rPr lang="sl-SI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starši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in sicer:</a:t>
            </a:r>
          </a:p>
          <a:p>
            <a:pPr>
              <a:lnSpc>
                <a:spcPct val="150000"/>
              </a:lnSpc>
            </a:pPr>
            <a:endParaRPr lang="sl-SI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Kakšno je naše </a:t>
            </a:r>
            <a:r>
              <a:rPr lang="sl-SI" b="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ravnanje z otrokom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sl-SI" b="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Čas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ki ga ima otrok na razpolago za    </a:t>
            </a:r>
          </a:p>
          <a:p>
            <a:pPr marL="457200" indent="-457200">
              <a:lnSpc>
                <a:spcPct val="150000"/>
              </a:lnSpc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učenje,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sl-SI" b="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Prostor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v katerem se otrok uči.</a:t>
            </a:r>
            <a:endParaRPr lang="en-GB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7584" y="1124744"/>
            <a:ext cx="7056784" cy="457200"/>
          </a:xfrm>
        </p:spPr>
        <p:txBody>
          <a:bodyPr/>
          <a:lstStyle/>
          <a:p>
            <a:pPr algn="ctr"/>
            <a:r>
              <a:rPr lang="sl-SI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Kakšno je naše RAVNANJE in kako ravnati?</a:t>
            </a:r>
            <a:endParaRPr lang="en-GB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03648" y="2060848"/>
            <a:ext cx="6372944" cy="388843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l-SI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Priporočljivo ravnanje:</a:t>
            </a:r>
          </a:p>
          <a:p>
            <a:pPr>
              <a:buSzPct val="150000"/>
              <a:buFont typeface="Wingdings" pitchFamily="2" charset="2"/>
              <a:buChar char="ü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otrok mora čutiti, da </a:t>
            </a:r>
            <a:r>
              <a:rPr lang="sl-SI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stalno bdimo 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nad njegovim delom, ne da bi bili pri tem vsiljivi.</a:t>
            </a:r>
          </a:p>
          <a:p>
            <a:pPr>
              <a:buSzPct val="150000"/>
              <a:buFont typeface="Wingdings" pitchFamily="2" charset="2"/>
              <a:buChar char="ü"/>
            </a:pPr>
            <a:r>
              <a:rPr lang="sl-SI" b="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Vzpodbujajmo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otroka za dosežene uspehe in pravilno opravljene naloge (s tem povečamo njegovo vztrajnost in motiviranost).</a:t>
            </a:r>
          </a:p>
          <a:p>
            <a:pPr>
              <a:buSzPct val="150000"/>
              <a:buFont typeface="Wingdings" pitchFamily="2" charset="2"/>
              <a:buChar char="ü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Bodimo </a:t>
            </a:r>
            <a:r>
              <a:rPr lang="sl-SI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strpni</a:t>
            </a: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sicer mu pomoč bolj     </a:t>
            </a:r>
          </a:p>
          <a:p>
            <a:pPr>
              <a:buSzPct val="150000"/>
            </a:pPr>
            <a:r>
              <a:rPr lang="sl-SI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“škoduje” kot koristi.</a:t>
            </a:r>
          </a:p>
          <a:p>
            <a:pPr>
              <a:buSzPct val="100000"/>
              <a:buBlip>
                <a:blip r:embed="rId2"/>
              </a:buBlip>
            </a:pPr>
            <a:endParaRPr lang="sl-SI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sl-SI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GB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hool_supplies">
  <a:themeElements>
    <a:clrScheme name="Stek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business_flight">
      <a:majorFont>
        <a:latin typeface="Impact"/>
        <a:ea typeface=""/>
        <a:cs typeface=""/>
      </a:majorFont>
      <a:minorFont>
        <a:latin typeface="Tahoma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usiness_fl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_fligh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_fligh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_fligh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_fligh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_fligh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_fligh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_fligh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_fligh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_fligh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_fligh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_fligh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1429</TotalTime>
  <Words>1685</Words>
  <Application>Microsoft Office PowerPoint</Application>
  <PresentationFormat>Diaprojekcija na zaslonu (4:3)</PresentationFormat>
  <Paragraphs>232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36</vt:i4>
      </vt:variant>
    </vt:vector>
  </HeadingPairs>
  <TitlesOfParts>
    <vt:vector size="37" baseType="lpstr">
      <vt:lpstr>school_supplies</vt:lpstr>
      <vt:lpstr>Diapozitiv 1</vt:lpstr>
      <vt:lpstr>Diapozitiv 2</vt:lpstr>
      <vt:lpstr>Diapozitiv 3</vt:lpstr>
      <vt:lpstr>Diapozitiv 4</vt:lpstr>
      <vt:lpstr> TO OBDOBJE JE POTREBNO  DOBRO IZKORISTITI</vt:lpstr>
      <vt:lpstr> UČENJE – spretnost   Otrok se je mora naučiti!   Vsak bo potreboval različno  časa in naše pomoči.  Vsako učenje ni enako uspešno.   </vt:lpstr>
      <vt:lpstr>UČINKOVITOST OTROKA PRI UČENJU</vt:lpstr>
      <vt:lpstr>RAZMERE, v katerih se otrok uči</vt:lpstr>
      <vt:lpstr>Kakšno je naše RAVNANJE in kako ravnati?</vt:lpstr>
      <vt:lpstr>Diapozitiv 10</vt:lpstr>
      <vt:lpstr>Diapozitiv 11</vt:lpstr>
      <vt:lpstr>Diapozitiv 12</vt:lpstr>
      <vt:lpstr>Diapozitiv 13</vt:lpstr>
      <vt:lpstr>NA KAJ NAJ BOMO STARŠI POZORNI?</vt:lpstr>
      <vt:lpstr>Diapozitiv 15</vt:lpstr>
      <vt:lpstr>Diapozitiv 16</vt:lpstr>
      <vt:lpstr>Diapozitiv 17</vt:lpstr>
      <vt:lpstr> </vt:lpstr>
      <vt:lpstr>Kako urediti ČAS za učenje?</vt:lpstr>
      <vt:lpstr>Diapozitiv 20</vt:lpstr>
      <vt:lpstr>Otroka moramo NAUČITI:</vt:lpstr>
      <vt:lpstr>Diapozitiv 22</vt:lpstr>
      <vt:lpstr>Diapozitiv 23</vt:lpstr>
      <vt:lpstr>PROSTOR za učenje</vt:lpstr>
      <vt:lpstr>Diapozitiv 25</vt:lpstr>
      <vt:lpstr>  Še nekaj NASVETOV …</vt:lpstr>
      <vt:lpstr>Diapozitiv 27</vt:lpstr>
      <vt:lpstr>Diapozitiv 28</vt:lpstr>
      <vt:lpstr>Diapozitiv 29</vt:lpstr>
      <vt:lpstr>ZANIMIVE POVEZAVE</vt:lpstr>
      <vt:lpstr>Starši, NE POZABITE …</vt:lpstr>
      <vt:lpstr>Diapozitiv 32</vt:lpstr>
      <vt:lpstr>Diapozitiv 33</vt:lpstr>
      <vt:lpstr>Diapozitiv 34</vt:lpstr>
      <vt:lpstr>Diapozitiv 35</vt:lpstr>
      <vt:lpstr>VIRI in LITERATURA </vt:lpstr>
    </vt:vector>
  </TitlesOfParts>
  <Company>MSS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KAKO SE  NAJ UČIM?</dc:title>
  <dc:creator>SOLA</dc:creator>
  <cp:lastModifiedBy>uporabnik</cp:lastModifiedBy>
  <cp:revision>607</cp:revision>
  <dcterms:created xsi:type="dcterms:W3CDTF">2008-11-10T07:22:41Z</dcterms:created>
  <dcterms:modified xsi:type="dcterms:W3CDTF">2015-10-20T09:04:32Z</dcterms:modified>
</cp:coreProperties>
</file>